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snapToObjects="1">
      <p:cViewPr varScale="1">
        <p:scale>
          <a:sx n="121" d="100"/>
          <a:sy n="121"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66F18-7CC2-6F49-AF2A-0C2B65248C6D}"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77030-CF06-F74E-B20C-5E6B6A3CF6C5}" type="slidenum">
              <a:rPr lang="en-US" smtClean="0"/>
              <a:t>‹#›</a:t>
            </a:fld>
            <a:endParaRPr lang="en-US"/>
          </a:p>
        </p:txBody>
      </p:sp>
    </p:spTree>
    <p:extLst>
      <p:ext uri="{BB962C8B-B14F-4D97-AF65-F5344CB8AC3E}">
        <p14:creationId xmlns:p14="http://schemas.microsoft.com/office/powerpoint/2010/main" val="134946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77030-CF06-F74E-B20C-5E6B6A3CF6C5}" type="slidenum">
              <a:rPr lang="en-US" smtClean="0"/>
              <a:t>8</a:t>
            </a:fld>
            <a:endParaRPr lang="en-US"/>
          </a:p>
        </p:txBody>
      </p:sp>
    </p:spTree>
    <p:extLst>
      <p:ext uri="{BB962C8B-B14F-4D97-AF65-F5344CB8AC3E}">
        <p14:creationId xmlns:p14="http://schemas.microsoft.com/office/powerpoint/2010/main" val="290783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The possibility of finding another earth-like planet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 </a:t>
            </a:r>
            <a:r>
              <a:rPr lang="en-US" dirty="0" err="1">
                <a:solidFill>
                  <a:srgbClr val="FFFFFF"/>
                </a:solidFill>
              </a:rPr>
              <a:t>SPHEREx</a:t>
            </a:r>
            <a:r>
              <a:rPr lang="en-US" dirty="0">
                <a:solidFill>
                  <a:srgbClr val="FFFFFF"/>
                </a:solidFill>
              </a:rPr>
              <a:t> will use its spectrometer to gather images from the beginning stage of galaxy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41177030-CF06-F74E-B20C-5E6B6A3CF6C5}" type="slidenum">
              <a:rPr lang="en-US" smtClean="0"/>
              <a:t>9</a:t>
            </a:fld>
            <a:endParaRPr lang="en-US"/>
          </a:p>
        </p:txBody>
      </p:sp>
    </p:spTree>
    <p:extLst>
      <p:ext uri="{BB962C8B-B14F-4D97-AF65-F5344CB8AC3E}">
        <p14:creationId xmlns:p14="http://schemas.microsoft.com/office/powerpoint/2010/main" val="261897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BD6-048F-5A41-81A4-CEA8FE953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3C066-5ADF-684A-9CCB-A3657AB8A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0E4F0-BF7A-9A4B-B1D0-DD9D94D4A4C5}"/>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E73D4E0A-B931-3D40-BEF7-94FE6C7F7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E5DCA-EA79-424A-8D13-D75606066872}"/>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353772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5F1E-0CBF-9E4C-BC0B-0CC52D8096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48910-D1F0-9C46-8C78-1D845686B7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98F95-664B-D34A-972D-FAD8831874DF}"/>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823A3C9F-5BDA-C848-AE29-A31DAF45D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22D73-E7F6-3847-BD26-3C75327F5F18}"/>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333482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1AA18-29F1-1E46-861B-C749BBCE6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241997-7488-AE4F-BD1B-2323D7A93A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51AFF-A307-AE42-8D11-F0A6015F9677}"/>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CB6BD611-8854-8E4A-A8B4-8F12D1F97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3E3F5-1E63-0145-83CE-9BF28493D71A}"/>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388080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1ABE-4453-DD40-B152-957278A89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FE5A8-F176-8846-8F73-F6FD660656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F702C-F89F-1640-89CC-F946BF213D70}"/>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FD56B962-A487-B645-9119-D9F6F6347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E1874-4204-AD4C-8E7C-A6BF30CA20B5}"/>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410027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4035-8DC8-994F-90CC-0DF1288FE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28D742-7A9C-D045-840B-0F00ED6D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8ACA48-DB33-6A4B-BFD6-B4898072283E}"/>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654E3F67-591F-6E48-BEDF-4DDA78A7E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04C5C-43DF-7740-8C9B-57DD71DF552D}"/>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251800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0D67-3948-8146-88D3-5191C6918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8AE8E-124C-194D-A282-03CD083A27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546B8-69CE-DC4E-B528-DB62413940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92AD7-61EE-C349-8AD3-F2E1C620057C}"/>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6" name="Footer Placeholder 5">
            <a:extLst>
              <a:ext uri="{FF2B5EF4-FFF2-40B4-BE49-F238E27FC236}">
                <a16:creationId xmlns:a16="http://schemas.microsoft.com/office/drawing/2014/main" id="{9268891E-33B9-874B-B88C-C6D7AAD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1EFB4-D0E0-A542-A5CA-0E07BF79AF6D}"/>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109634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7FA8-20CF-A94C-B0E9-A69AC2DB18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5D5152-BFAE-1C4A-968F-F9F75E11E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6B8375-EC49-A748-97D9-5111B43525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DCA03-DA3D-D146-8297-A264E93DC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59265-3692-2046-89A1-5F0DACAB29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F80DB-C5FE-824B-9EF6-61686E852C42}"/>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8" name="Footer Placeholder 7">
            <a:extLst>
              <a:ext uri="{FF2B5EF4-FFF2-40B4-BE49-F238E27FC236}">
                <a16:creationId xmlns:a16="http://schemas.microsoft.com/office/drawing/2014/main" id="{9A98A51C-827F-9840-8ADF-5A5C8D82E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62C15-A204-4346-8C58-82BC40F85F2B}"/>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397827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2616-ECCB-0E48-B621-E61D0D03B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C2FD8F-99FB-C74A-A6D9-913AABD1640B}"/>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4" name="Footer Placeholder 3">
            <a:extLst>
              <a:ext uri="{FF2B5EF4-FFF2-40B4-BE49-F238E27FC236}">
                <a16:creationId xmlns:a16="http://schemas.microsoft.com/office/drawing/2014/main" id="{BD4C4EDC-45C7-0E42-BE3A-E908B13F92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34B341-401C-004B-999E-C09841248D7D}"/>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291350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93BF2-B289-E64C-9DB8-FA1DE3773E91}"/>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3" name="Footer Placeholder 2">
            <a:extLst>
              <a:ext uri="{FF2B5EF4-FFF2-40B4-BE49-F238E27FC236}">
                <a16:creationId xmlns:a16="http://schemas.microsoft.com/office/drawing/2014/main" id="{FD49EB82-2921-3345-B940-488FE2C5B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5EFEF-15BD-E741-B93C-EABC39D3757C}"/>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175829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A214-07F8-9A4E-98D5-274D03F9B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58626-7990-F847-8ABD-188421D08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483FE-7972-AC47-AF5A-AE605ECFA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7393D-FA18-1B4D-B7F3-943D21A6D6ED}"/>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6" name="Footer Placeholder 5">
            <a:extLst>
              <a:ext uri="{FF2B5EF4-FFF2-40B4-BE49-F238E27FC236}">
                <a16:creationId xmlns:a16="http://schemas.microsoft.com/office/drawing/2014/main" id="{B63A80A3-59B9-5845-B2AF-6DE700A4D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32D01-AC34-C549-BB96-266F79FC27A0}"/>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161844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CAD9-2ACF-3A41-AE5E-9BF1092F5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DC1564-1C4E-4C43-BBE9-AE552DCE8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2CFFE-E337-CD48-B1FC-57F4B6E78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5BBB0-3035-6948-AC49-D87FF168031B}"/>
              </a:ext>
            </a:extLst>
          </p:cNvPr>
          <p:cNvSpPr>
            <a:spLocks noGrp="1"/>
          </p:cNvSpPr>
          <p:nvPr>
            <p:ph type="dt" sz="half" idx="10"/>
          </p:nvPr>
        </p:nvSpPr>
        <p:spPr/>
        <p:txBody>
          <a:bodyPr/>
          <a:lstStyle/>
          <a:p>
            <a:fld id="{6B7250BA-BC3F-1940-8307-D2BCD4C608BF}" type="datetimeFigureOut">
              <a:rPr lang="en-US" smtClean="0"/>
              <a:t>4/3/20</a:t>
            </a:fld>
            <a:endParaRPr lang="en-US"/>
          </a:p>
        </p:txBody>
      </p:sp>
      <p:sp>
        <p:nvSpPr>
          <p:cNvPr id="6" name="Footer Placeholder 5">
            <a:extLst>
              <a:ext uri="{FF2B5EF4-FFF2-40B4-BE49-F238E27FC236}">
                <a16:creationId xmlns:a16="http://schemas.microsoft.com/office/drawing/2014/main" id="{A252B3CE-6AB9-C541-8456-E27E1C01C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01D84-A801-5C41-B503-C8382EBE5287}"/>
              </a:ext>
            </a:extLst>
          </p:cNvPr>
          <p:cNvSpPr>
            <a:spLocks noGrp="1"/>
          </p:cNvSpPr>
          <p:nvPr>
            <p:ph type="sldNum" sz="quarter" idx="12"/>
          </p:nvPr>
        </p:nvSpPr>
        <p:spPr/>
        <p:txBody>
          <a:bodyPr/>
          <a:lstStyle/>
          <a:p>
            <a:fld id="{6EE14E83-7B30-E24E-AECE-4896C535AF06}" type="slidenum">
              <a:rPr lang="en-US" smtClean="0"/>
              <a:t>‹#›</a:t>
            </a:fld>
            <a:endParaRPr lang="en-US"/>
          </a:p>
        </p:txBody>
      </p:sp>
    </p:spTree>
    <p:extLst>
      <p:ext uri="{BB962C8B-B14F-4D97-AF65-F5344CB8AC3E}">
        <p14:creationId xmlns:p14="http://schemas.microsoft.com/office/powerpoint/2010/main" val="26846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A76D2-F233-3645-827B-7114A34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E8B75-3F37-8941-801A-466A7287A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5CC3B-CCD5-644C-8A17-1B13A2B89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250BA-BC3F-1940-8307-D2BCD4C608BF}" type="datetimeFigureOut">
              <a:rPr lang="en-US" smtClean="0"/>
              <a:t>4/3/20</a:t>
            </a:fld>
            <a:endParaRPr lang="en-US"/>
          </a:p>
        </p:txBody>
      </p:sp>
      <p:sp>
        <p:nvSpPr>
          <p:cNvPr id="5" name="Footer Placeholder 4">
            <a:extLst>
              <a:ext uri="{FF2B5EF4-FFF2-40B4-BE49-F238E27FC236}">
                <a16:creationId xmlns:a16="http://schemas.microsoft.com/office/drawing/2014/main" id="{F997EDA2-9600-DA43-81D6-D4EF8FED5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C23A21-BE98-B147-9329-319221EA8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4E83-7B30-E24E-AECE-4896C535AF06}" type="slidenum">
              <a:rPr lang="en-US" smtClean="0"/>
              <a:t>‹#›</a:t>
            </a:fld>
            <a:endParaRPr lang="en-US"/>
          </a:p>
        </p:txBody>
      </p:sp>
    </p:spTree>
    <p:extLst>
      <p:ext uri="{BB962C8B-B14F-4D97-AF65-F5344CB8AC3E}">
        <p14:creationId xmlns:p14="http://schemas.microsoft.com/office/powerpoint/2010/main" val="73947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pacetelescope.org/images/heic1219b/" TargetMode="External"/><Relationship Id="rId13" Type="http://schemas.openxmlformats.org/officeDocument/2006/relationships/hyperlink" Target="https://en.wikipedia.org/wiki/Quaternion#/media/File:Quaternion_2.svg" TargetMode="External"/><Relationship Id="rId3" Type="http://schemas.openxmlformats.org/officeDocument/2006/relationships/hyperlink" Target="https://spherex.caltech.edu/Science.html" TargetMode="External"/><Relationship Id="rId7" Type="http://schemas.openxmlformats.org/officeDocument/2006/relationships/hyperlink" Target="http://mathshistory.st-andrews.ac.uk/PictDisplay/Hamilton.html" TargetMode="External"/><Relationship Id="rId12" Type="http://schemas.openxmlformats.org/officeDocument/2006/relationships/hyperlink" Target="https://cor.gsfc.nasa.gov/copag/AAS_Jan2018/spherex_aasPAGs_2018_v1.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express.co.uk/news/science/1087295/nasa-spherex-mission-big-bang-universe-origin-space-news" TargetMode="External"/><Relationship Id="rId11" Type="http://schemas.openxmlformats.org/officeDocument/2006/relationships/hyperlink" Target="https://www.jpl.nasa.gov/missions/spherex/" TargetMode="External"/><Relationship Id="rId5" Type="http://schemas.openxmlformats.org/officeDocument/2006/relationships/hyperlink" Target="https://favpng.com/png_view/earth-earth-ecliptic-celestial-equator-plane-celestial-sphere-png/fFL0eivd" TargetMode="External"/><Relationship Id="rId10" Type="http://schemas.openxmlformats.org/officeDocument/2006/relationships/hyperlink" Target="http://mathshistory.st-andrews.ac.uk/Biographies/Hamilton.html" TargetMode="External"/><Relationship Id="rId4" Type="http://schemas.openxmlformats.org/officeDocument/2006/relationships/hyperlink" Target="https://www.indiatoday.in/science/story/nasa-new-mission-spherex-telescope-origins-of-universe-1457595-2019-02-16" TargetMode="External"/><Relationship Id="rId9" Type="http://schemas.openxmlformats.org/officeDocument/2006/relationships/hyperlink" Target="http://mathshistory.st-andrews.ac.uk/" TargetMode="External"/><Relationship Id="rId14" Type="http://schemas.openxmlformats.org/officeDocument/2006/relationships/hyperlink" Target="https://mathworld.wolfram.com/Quaternion.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7A381-6FBF-604A-B763-63293B16D79F}"/>
              </a:ext>
            </a:extLst>
          </p:cNvPr>
          <p:cNvPicPr>
            <a:picLocks noChangeAspect="1"/>
          </p:cNvPicPr>
          <p:nvPr/>
        </p:nvPicPr>
        <p:blipFill rotWithShape="1">
          <a:blip r:embed="rId2"/>
          <a:srcRect t="5063"/>
          <a:stretch/>
        </p:blipFill>
        <p:spPr>
          <a:xfrm>
            <a:off x="20" y="10"/>
            <a:ext cx="12191980" cy="6857990"/>
          </a:xfrm>
          <a:prstGeom prst="rect">
            <a:avLst/>
          </a:prstGeom>
        </p:spPr>
      </p:pic>
      <p:sp>
        <p:nvSpPr>
          <p:cNvPr id="29" name="Freeform: Shape 2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84C5AB1A-3DC4-114A-A460-F5AD6D2E2818}"/>
              </a:ext>
            </a:extLst>
          </p:cNvPr>
          <p:cNvSpPr>
            <a:spLocks noGrp="1"/>
          </p:cNvSpPr>
          <p:nvPr>
            <p:ph type="subTitle" idx="1"/>
          </p:nvPr>
        </p:nvSpPr>
        <p:spPr>
          <a:xfrm>
            <a:off x="841249" y="5543643"/>
            <a:ext cx="8856058" cy="479701"/>
          </a:xfrm>
        </p:spPr>
        <p:txBody>
          <a:bodyPr>
            <a:normAutofit/>
          </a:bodyPr>
          <a:lstStyle/>
          <a:p>
            <a:pPr algn="l"/>
            <a:r>
              <a:rPr lang="en-US" sz="2000">
                <a:solidFill>
                  <a:srgbClr val="FFFFFF"/>
                </a:solidFill>
              </a:rPr>
              <a:t>Julian Mena, Dr. Philip Mauskopf</a:t>
            </a:r>
          </a:p>
        </p:txBody>
      </p:sp>
      <p:sp>
        <p:nvSpPr>
          <p:cNvPr id="2" name="Title 1">
            <a:extLst>
              <a:ext uri="{FF2B5EF4-FFF2-40B4-BE49-F238E27FC236}">
                <a16:creationId xmlns:a16="http://schemas.microsoft.com/office/drawing/2014/main" id="{DD441F1B-3421-034A-9984-3EE4AF3A76CF}"/>
              </a:ext>
            </a:extLst>
          </p:cNvPr>
          <p:cNvSpPr>
            <a:spLocks noGrp="1"/>
          </p:cNvSpPr>
          <p:nvPr>
            <p:ph type="ctrTitle"/>
          </p:nvPr>
        </p:nvSpPr>
        <p:spPr>
          <a:xfrm>
            <a:off x="841248" y="4199861"/>
            <a:ext cx="8856059" cy="1336826"/>
          </a:xfrm>
        </p:spPr>
        <p:txBody>
          <a:bodyPr>
            <a:normAutofit/>
          </a:bodyPr>
          <a:lstStyle/>
          <a:p>
            <a:pPr algn="l"/>
            <a:r>
              <a:rPr lang="en-US" sz="5400">
                <a:solidFill>
                  <a:srgbClr val="FFFFFF"/>
                </a:solidFill>
              </a:rPr>
              <a:t>SPHEREx: Scanning the Skies</a:t>
            </a:r>
          </a:p>
        </p:txBody>
      </p:sp>
      <p:sp>
        <p:nvSpPr>
          <p:cNvPr id="6" name="TextBox 5">
            <a:extLst>
              <a:ext uri="{FF2B5EF4-FFF2-40B4-BE49-F238E27FC236}">
                <a16:creationId xmlns:a16="http://schemas.microsoft.com/office/drawing/2014/main" id="{D8096C09-046C-2343-8404-A6159C7D08D4}"/>
              </a:ext>
            </a:extLst>
          </p:cNvPr>
          <p:cNvSpPr txBox="1"/>
          <p:nvPr/>
        </p:nvSpPr>
        <p:spPr>
          <a:xfrm>
            <a:off x="8859795" y="6301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642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6582CF6-4E29-A340-9D7D-F69EC952877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7B727D9-E55C-8B4D-BCC0-4214F5A586C0}"/>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Acknowledgements</a:t>
            </a:r>
          </a:p>
        </p:txBody>
      </p:sp>
      <p:sp>
        <p:nvSpPr>
          <p:cNvPr id="9" name="Content Placeholder 8">
            <a:extLst>
              <a:ext uri="{FF2B5EF4-FFF2-40B4-BE49-F238E27FC236}">
                <a16:creationId xmlns:a16="http://schemas.microsoft.com/office/drawing/2014/main" id="{48624177-D691-4920-94BC-E006FD83D6B2}"/>
              </a:ext>
            </a:extLst>
          </p:cNvPr>
          <p:cNvSpPr>
            <a:spLocks noGrp="1"/>
          </p:cNvSpPr>
          <p:nvPr>
            <p:ph idx="1"/>
          </p:nvPr>
        </p:nvSpPr>
        <p:spPr>
          <a:xfrm>
            <a:off x="838200" y="1825625"/>
            <a:ext cx="10515600" cy="4667250"/>
          </a:xfrm>
        </p:spPr>
        <p:txBody>
          <a:bodyPr>
            <a:normAutofit/>
          </a:bodyPr>
          <a:lstStyle/>
          <a:p>
            <a:pPr marL="0" indent="0">
              <a:buNone/>
            </a:pPr>
            <a:r>
              <a:rPr lang="en-US" dirty="0">
                <a:solidFill>
                  <a:srgbClr val="FFFFFF"/>
                </a:solidFill>
              </a:rPr>
              <a:t>I would like to take a moment to acknowledge:</a:t>
            </a:r>
          </a:p>
          <a:p>
            <a:r>
              <a:rPr lang="en-US" dirty="0">
                <a:solidFill>
                  <a:srgbClr val="FFFFFF"/>
                </a:solidFill>
              </a:rPr>
              <a:t>Dr. Philip </a:t>
            </a:r>
            <a:r>
              <a:rPr lang="en-US" dirty="0" err="1">
                <a:solidFill>
                  <a:srgbClr val="FFFFFF"/>
                </a:solidFill>
              </a:rPr>
              <a:t>Mauskopf</a:t>
            </a:r>
            <a:endParaRPr lang="en-US" dirty="0">
              <a:solidFill>
                <a:srgbClr val="FFFFFF"/>
              </a:solidFill>
            </a:endParaRPr>
          </a:p>
          <a:p>
            <a:r>
              <a:rPr lang="en-US" dirty="0">
                <a:solidFill>
                  <a:srgbClr val="FFFFFF"/>
                </a:solidFill>
              </a:rPr>
              <a:t>Dr. Sean Bryan</a:t>
            </a:r>
          </a:p>
          <a:p>
            <a:r>
              <a:rPr lang="en-US" dirty="0">
                <a:solidFill>
                  <a:srgbClr val="FFFFFF"/>
                </a:solidFill>
              </a:rPr>
              <a:t>Pao-Yu Wang</a:t>
            </a:r>
          </a:p>
          <a:p>
            <a:r>
              <a:rPr lang="en-US" dirty="0">
                <a:solidFill>
                  <a:srgbClr val="FFFFFF"/>
                </a:solidFill>
              </a:rPr>
              <a:t>Cody Roberson</a:t>
            </a:r>
          </a:p>
          <a:p>
            <a:r>
              <a:rPr lang="en-US" dirty="0">
                <a:solidFill>
                  <a:srgbClr val="FFFFFF"/>
                </a:solidFill>
              </a:rPr>
              <a:t>The NASA Space Grant and NASA Space Grant Staff</a:t>
            </a:r>
          </a:p>
          <a:p>
            <a:r>
              <a:rPr lang="en-US" dirty="0">
                <a:solidFill>
                  <a:srgbClr val="FFFFFF"/>
                </a:solidFill>
              </a:rPr>
              <a:t>The JPL staff working on the </a:t>
            </a:r>
            <a:r>
              <a:rPr lang="en-US" dirty="0" err="1">
                <a:solidFill>
                  <a:srgbClr val="FFFFFF"/>
                </a:solidFill>
              </a:rPr>
              <a:t>SPHEREx</a:t>
            </a:r>
            <a:r>
              <a:rPr lang="en-US" dirty="0">
                <a:solidFill>
                  <a:srgbClr val="FFFFFF"/>
                </a:solidFill>
              </a:rPr>
              <a:t> Project</a:t>
            </a:r>
          </a:p>
        </p:txBody>
      </p:sp>
      <p:pic>
        <p:nvPicPr>
          <p:cNvPr id="4" name="Picture 3">
            <a:extLst>
              <a:ext uri="{FF2B5EF4-FFF2-40B4-BE49-F238E27FC236}">
                <a16:creationId xmlns:a16="http://schemas.microsoft.com/office/drawing/2014/main" id="{BE295469-02BB-0748-88FE-BFC4D13DAF57}"/>
              </a:ext>
            </a:extLst>
          </p:cNvPr>
          <p:cNvPicPr>
            <a:picLocks noChangeAspect="1"/>
          </p:cNvPicPr>
          <p:nvPr/>
        </p:nvPicPr>
        <p:blipFill>
          <a:blip r:embed="rId3"/>
          <a:stretch>
            <a:fillRect/>
          </a:stretch>
        </p:blipFill>
        <p:spPr>
          <a:xfrm>
            <a:off x="0" y="5770088"/>
            <a:ext cx="12192000" cy="1087902"/>
          </a:xfrm>
          <a:prstGeom prst="rect">
            <a:avLst/>
          </a:prstGeom>
        </p:spPr>
      </p:pic>
    </p:spTree>
    <p:extLst>
      <p:ext uri="{BB962C8B-B14F-4D97-AF65-F5344CB8AC3E}">
        <p14:creationId xmlns:p14="http://schemas.microsoft.com/office/powerpoint/2010/main" val="37966893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F0B88B9-5C5D-7544-9B6D-BA204D87F15B}"/>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7032E6D-C63B-254B-9D50-F2380F5F4E07}"/>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References</a:t>
            </a:r>
          </a:p>
        </p:txBody>
      </p:sp>
      <p:sp>
        <p:nvSpPr>
          <p:cNvPr id="9" name="Content Placeholder 8">
            <a:extLst>
              <a:ext uri="{FF2B5EF4-FFF2-40B4-BE49-F238E27FC236}">
                <a16:creationId xmlns:a16="http://schemas.microsoft.com/office/drawing/2014/main" id="{857F7426-AFEE-4B44-A19A-0446353C0FE1}"/>
              </a:ext>
            </a:extLst>
          </p:cNvPr>
          <p:cNvSpPr>
            <a:spLocks noGrp="1"/>
          </p:cNvSpPr>
          <p:nvPr>
            <p:ph idx="1"/>
          </p:nvPr>
        </p:nvSpPr>
        <p:spPr>
          <a:xfrm>
            <a:off x="838200" y="1825625"/>
            <a:ext cx="10515600" cy="4351338"/>
          </a:xfrm>
        </p:spPr>
        <p:txBody>
          <a:bodyPr>
            <a:normAutofit/>
          </a:bodyPr>
          <a:lstStyle/>
          <a:p>
            <a:r>
              <a:rPr lang="en-US" sz="1200" dirty="0"/>
              <a:t>Caltech. (n.d.). </a:t>
            </a:r>
            <a:r>
              <a:rPr lang="en-US" sz="1200" dirty="0" err="1"/>
              <a:t>SPHEREx</a:t>
            </a:r>
            <a:r>
              <a:rPr lang="en-US" sz="1200" dirty="0"/>
              <a:t> Science. Retrieved March 24, 2020, from </a:t>
            </a:r>
            <a:r>
              <a:rPr lang="en-US" sz="1200" dirty="0">
                <a:hlinkClick r:id="rId3"/>
              </a:rPr>
              <a:t>https://spherex.caltech.edu/Science.html</a:t>
            </a:r>
            <a:endParaRPr lang="en-US" sz="1200" dirty="0"/>
          </a:p>
          <a:p>
            <a:r>
              <a:rPr lang="en-US" sz="1200" dirty="0"/>
              <a:t>Desk, I. T. W. (2019, February 16). Origin of the Universe: NASA to launch new telescope in 2023 to investigate the universe. Retrieved March 24, 2020, from </a:t>
            </a:r>
            <a:r>
              <a:rPr lang="en-US" sz="1200" dirty="0">
                <a:hlinkClick r:id="rId4"/>
              </a:rPr>
              <a:t>https://www.indiatoday.in/science/story/nasa-new-mission-spherex-telescope-origins-of-universe-1457595-2019-02-16</a:t>
            </a:r>
            <a:endParaRPr lang="en-US" sz="1200" dirty="0"/>
          </a:p>
          <a:p>
            <a:r>
              <a:rPr lang="en-US" sz="1200" dirty="0" err="1"/>
              <a:t>FAVPNG.com</a:t>
            </a:r>
            <a:r>
              <a:rPr lang="en-US" sz="1200" dirty="0"/>
              <a:t>. (n.d.). Earth Ecliptic Celestial Equator Plane Celestial Sphere - PNG - Download Free. Retrieved March 30, 2020, from </a:t>
            </a:r>
            <a:r>
              <a:rPr lang="en-US" sz="1200" dirty="0">
                <a:hlinkClick r:id="rId5"/>
              </a:rPr>
              <a:t>https://favpng.com/png_view/earth-earth-ecliptic-celestial-equator-plane-celestial-sphere-png/fFL0eivd</a:t>
            </a:r>
            <a:endParaRPr lang="en-US" sz="1200" dirty="0"/>
          </a:p>
          <a:p>
            <a:r>
              <a:rPr lang="en-US" sz="1200" dirty="0"/>
              <a:t>Fish, T. (2019, February 14). NASA announce </a:t>
            </a:r>
            <a:r>
              <a:rPr lang="en-US" sz="1200" dirty="0" err="1"/>
              <a:t>SPHEREx</a:t>
            </a:r>
            <a:r>
              <a:rPr lang="en-US" sz="1200" dirty="0"/>
              <a:t> mission to see 'fingerprints' of BIG BANG. Retrieved March 26, 2020, from </a:t>
            </a:r>
            <a:r>
              <a:rPr lang="en-US" sz="1200" dirty="0">
                <a:hlinkClick r:id="rId6"/>
              </a:rPr>
              <a:t>https://www.express.co.uk/news/science/1087295/nasa-spherex-mission-big-bang-universe-origin-space-news</a:t>
            </a:r>
            <a:endParaRPr lang="en-US" sz="1200" dirty="0"/>
          </a:p>
          <a:p>
            <a:r>
              <a:rPr lang="en-US" sz="1200" dirty="0"/>
              <a:t>Hamilton Portraits. (n.d.). Retrieved March 24, 2020, from </a:t>
            </a:r>
            <a:r>
              <a:rPr lang="en-US" sz="1200" dirty="0">
                <a:hlinkClick r:id="rId7"/>
              </a:rPr>
              <a:t>http://mathshistory.st-andrews.ac.uk/PictDisplay/Hamilton.html</a:t>
            </a:r>
            <a:endParaRPr lang="en-US" sz="1200" dirty="0"/>
          </a:p>
          <a:p>
            <a:r>
              <a:rPr lang="en-US" sz="1200" dirty="0" err="1"/>
              <a:t>Information@eso.org</a:t>
            </a:r>
            <a:r>
              <a:rPr lang="en-US" sz="1200" dirty="0"/>
              <a:t>, NASA, &amp; Ellis, R. (2012). The Hubble Ultra Deep Field 2012. Retrieved March 24, 2020, from </a:t>
            </a:r>
            <a:r>
              <a:rPr lang="en-US" sz="1200" dirty="0">
                <a:hlinkClick r:id="rId8"/>
              </a:rPr>
              <a:t>https://www.spacetelescope.org/images/heic1219b/</a:t>
            </a:r>
            <a:endParaRPr lang="en-US" sz="1200" dirty="0"/>
          </a:p>
          <a:p>
            <a:r>
              <a:rPr lang="en-US" sz="1200" dirty="0">
                <a:hlinkClick r:id="rId9"/>
              </a:rPr>
              <a:t>mathshistory.st-andrews.ac.uk</a:t>
            </a:r>
            <a:r>
              <a:rPr lang="en-US" sz="1200" dirty="0"/>
              <a:t>. (n.d.). Sir William Rowan Hamilton. Retrieved March 30, 2020, from </a:t>
            </a:r>
            <a:r>
              <a:rPr lang="en-US" sz="1200" dirty="0">
                <a:hlinkClick r:id="rId10"/>
              </a:rPr>
              <a:t>http://mathshistory.st-andrews.ac.uk/Biographies/Hamilton.html</a:t>
            </a:r>
            <a:endParaRPr lang="en-US" sz="1200" dirty="0"/>
          </a:p>
          <a:p>
            <a:r>
              <a:rPr lang="en-US" sz="1200" dirty="0"/>
              <a:t>NASA Jet Propulsion Laboratory. (n.d.). </a:t>
            </a:r>
            <a:r>
              <a:rPr lang="en-US" sz="1200" dirty="0" err="1"/>
              <a:t>SPHEREx</a:t>
            </a:r>
            <a:r>
              <a:rPr lang="en-US" sz="1200" dirty="0"/>
              <a:t>. Retrieved March 24, 2020, from </a:t>
            </a:r>
            <a:r>
              <a:rPr lang="en-US" sz="1200" dirty="0">
                <a:hlinkClick r:id="rId11"/>
              </a:rPr>
              <a:t>https://www.jpl.nasa.gov/missions/spherex/</a:t>
            </a:r>
            <a:endParaRPr lang="en-US" sz="1200" dirty="0"/>
          </a:p>
          <a:p>
            <a:r>
              <a:rPr lang="en-US" sz="1200" dirty="0" err="1"/>
              <a:t>SPHEREx</a:t>
            </a:r>
            <a:r>
              <a:rPr lang="en-US" sz="1200" dirty="0"/>
              <a:t> Science Team (n.d.). </a:t>
            </a:r>
            <a:r>
              <a:rPr lang="en-US" sz="1200" dirty="0" err="1"/>
              <a:t>SPHEREx</a:t>
            </a:r>
            <a:r>
              <a:rPr lang="en-US" sz="1200" dirty="0"/>
              <a:t>: An All-Sky Spectral Survey. Retrieved March 26, 2020, from </a:t>
            </a:r>
            <a:r>
              <a:rPr lang="en-US" sz="1200" dirty="0">
                <a:hlinkClick r:id="rId12"/>
              </a:rPr>
              <a:t>https://cor.gsfc.nasa.gov/copag/AAS_Jan2018/spherex_aasPAGs_2018_v1.pdf</a:t>
            </a:r>
            <a:endParaRPr lang="en-US" sz="1200" dirty="0"/>
          </a:p>
          <a:p>
            <a:r>
              <a:rPr lang="en-US" sz="1300" dirty="0"/>
              <a:t>Quaternion. (2020, March 31). Retrieved from </a:t>
            </a:r>
            <a:r>
              <a:rPr lang="en-US" sz="1300" dirty="0">
                <a:hlinkClick r:id="rId13"/>
              </a:rPr>
              <a:t>https://en.wikipedia.org/wiki/Quaternion#/media/File:Quaternion_2.svg</a:t>
            </a:r>
            <a:endParaRPr lang="en-US" sz="1300" dirty="0"/>
          </a:p>
          <a:p>
            <a:r>
              <a:rPr lang="en-US" sz="1200" dirty="0" err="1"/>
              <a:t>WolframMathworld</a:t>
            </a:r>
            <a:r>
              <a:rPr lang="en-US" sz="1200" dirty="0"/>
              <a:t>. (n.d.). Quaternion. Retrieved March 29, 2020, from </a:t>
            </a:r>
            <a:r>
              <a:rPr lang="en-US" sz="1200" dirty="0">
                <a:hlinkClick r:id="rId14"/>
              </a:rPr>
              <a:t>https://mathworld.wolfram.com/Quaternion.html</a:t>
            </a:r>
            <a:endParaRPr lang="en-US" sz="1200" dirty="0"/>
          </a:p>
          <a:p>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38195075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6DA00-7691-8F49-BBC1-1F4E49B53E06}"/>
              </a:ext>
            </a:extLst>
          </p:cNvPr>
          <p:cNvSpPr>
            <a:spLocks noGrp="1"/>
          </p:cNvSpPr>
          <p:nvPr>
            <p:ph type="title"/>
          </p:nvPr>
        </p:nvSpPr>
        <p:spPr>
          <a:xfrm>
            <a:off x="651307" y="640080"/>
            <a:ext cx="3377183" cy="2788919"/>
          </a:xfrm>
          <a:noFill/>
        </p:spPr>
        <p:txBody>
          <a:bodyPr vert="horz" lIns="91440" tIns="45720" rIns="91440" bIns="45720" rtlCol="0" anchor="b">
            <a:normAutofit/>
          </a:bodyPr>
          <a:lstStyle/>
          <a:p>
            <a:pPr algn="ctr"/>
            <a:r>
              <a:rPr lang="en-US" dirty="0">
                <a:solidFill>
                  <a:schemeClr val="bg1"/>
                </a:solidFill>
              </a:rPr>
              <a:t>Questions?</a:t>
            </a:r>
          </a:p>
        </p:txBody>
      </p:sp>
      <p:pic>
        <p:nvPicPr>
          <p:cNvPr id="5" name="Content Placeholder 4">
            <a:extLst>
              <a:ext uri="{FF2B5EF4-FFF2-40B4-BE49-F238E27FC236}">
                <a16:creationId xmlns:a16="http://schemas.microsoft.com/office/drawing/2014/main" id="{B4ADE9BD-D03D-4446-BA92-EEA7CEC78D7B}"/>
              </a:ext>
            </a:extLst>
          </p:cNvPr>
          <p:cNvPicPr>
            <a:picLocks noGrp="1" noChangeAspect="1"/>
          </p:cNvPicPr>
          <p:nvPr>
            <p:ph idx="1"/>
          </p:nvPr>
        </p:nvPicPr>
        <p:blipFill rotWithShape="1">
          <a:blip r:embed="rId2"/>
          <a:srcRect l="22332" r="15843"/>
          <a:stretch/>
        </p:blipFill>
        <p:spPr>
          <a:xfrm>
            <a:off x="4654297" y="10"/>
            <a:ext cx="7537704" cy="6857990"/>
          </a:xfrm>
          <a:prstGeom prst="rect">
            <a:avLst/>
          </a:prstGeom>
        </p:spPr>
      </p:pic>
    </p:spTree>
    <p:extLst>
      <p:ext uri="{BB962C8B-B14F-4D97-AF65-F5344CB8AC3E}">
        <p14:creationId xmlns:p14="http://schemas.microsoft.com/office/powerpoint/2010/main" val="116337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861C6024-5DC4-BF49-962E-4AF4C51EE012}"/>
              </a:ext>
            </a:extLst>
          </p:cNvPr>
          <p:cNvPicPr>
            <a:picLocks noChangeAspect="1"/>
          </p:cNvPicPr>
          <p:nvPr/>
        </p:nvPicPr>
        <p:blipFill rotWithShape="1">
          <a:blip r:embed="rId2"/>
          <a:srcRect l="9111" t="6593" r="24468" b="-1"/>
          <a:stretch/>
        </p:blipFill>
        <p:spPr>
          <a:xfrm>
            <a:off x="3522468" y="10"/>
            <a:ext cx="8669532" cy="6857990"/>
          </a:xfrm>
          <a:prstGeom prst="rect">
            <a:avLst/>
          </a:prstGeom>
        </p:spPr>
      </p:pic>
      <p:sp>
        <p:nvSpPr>
          <p:cNvPr id="61" name="Rectangle 6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04CF7-1B3D-774B-B514-DF0E7220DA20}"/>
              </a:ext>
            </a:extLst>
          </p:cNvPr>
          <p:cNvSpPr>
            <a:spLocks noGrp="1"/>
          </p:cNvSpPr>
          <p:nvPr>
            <p:ph type="title"/>
          </p:nvPr>
        </p:nvSpPr>
        <p:spPr>
          <a:xfrm>
            <a:off x="371094" y="1161288"/>
            <a:ext cx="3438144" cy="1124712"/>
          </a:xfrm>
        </p:spPr>
        <p:txBody>
          <a:bodyPr anchor="b">
            <a:normAutofit/>
          </a:bodyPr>
          <a:lstStyle/>
          <a:p>
            <a:r>
              <a:rPr lang="en-US" sz="2800"/>
              <a:t>Outline</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2B4A3609-E617-48AB-84F9-EA22C578DB51}"/>
              </a:ext>
            </a:extLst>
          </p:cNvPr>
          <p:cNvSpPr>
            <a:spLocks noGrp="1"/>
          </p:cNvSpPr>
          <p:nvPr>
            <p:ph idx="1"/>
          </p:nvPr>
        </p:nvSpPr>
        <p:spPr>
          <a:xfrm>
            <a:off x="371094" y="2718054"/>
            <a:ext cx="3438906" cy="3207258"/>
          </a:xfrm>
        </p:spPr>
        <p:txBody>
          <a:bodyPr anchor="t">
            <a:normAutofit/>
          </a:bodyPr>
          <a:lstStyle/>
          <a:p>
            <a:r>
              <a:rPr lang="en-US" sz="1700" dirty="0"/>
              <a:t>Abstract</a:t>
            </a:r>
          </a:p>
          <a:p>
            <a:r>
              <a:rPr lang="en-US" sz="1700" dirty="0"/>
              <a:t>Introduction</a:t>
            </a:r>
          </a:p>
          <a:p>
            <a:r>
              <a:rPr lang="en-US" sz="1700" dirty="0"/>
              <a:t>The </a:t>
            </a:r>
            <a:r>
              <a:rPr lang="en-US" sz="1700" dirty="0" err="1"/>
              <a:t>SPHEREx</a:t>
            </a:r>
            <a:r>
              <a:rPr lang="en-US" sz="1700" dirty="0"/>
              <a:t> Satellite</a:t>
            </a:r>
          </a:p>
          <a:p>
            <a:r>
              <a:rPr lang="en-US" sz="1700" dirty="0"/>
              <a:t>What are Quaternions?</a:t>
            </a:r>
          </a:p>
          <a:p>
            <a:r>
              <a:rPr lang="en-US" sz="1700" dirty="0"/>
              <a:t>Quaternions in </a:t>
            </a:r>
            <a:r>
              <a:rPr lang="en-US" sz="1700" dirty="0" err="1"/>
              <a:t>SPHEREx</a:t>
            </a:r>
            <a:endParaRPr lang="en-US" sz="1700" dirty="0"/>
          </a:p>
          <a:p>
            <a:r>
              <a:rPr lang="en-US" sz="1700" dirty="0"/>
              <a:t>Projected Results</a:t>
            </a:r>
          </a:p>
          <a:p>
            <a:r>
              <a:rPr lang="en-US" sz="1700" dirty="0"/>
              <a:t>Future Implications</a:t>
            </a:r>
          </a:p>
          <a:p>
            <a:r>
              <a:rPr lang="en-US" sz="1700" dirty="0"/>
              <a:t>Acknowledgements</a:t>
            </a:r>
          </a:p>
          <a:p>
            <a:r>
              <a:rPr lang="en-US" sz="1700" dirty="0"/>
              <a:t>References</a:t>
            </a:r>
          </a:p>
          <a:p>
            <a:endParaRPr lang="en-US" sz="1700" dirty="0"/>
          </a:p>
        </p:txBody>
      </p:sp>
    </p:spTree>
    <p:extLst>
      <p:ext uri="{BB962C8B-B14F-4D97-AF65-F5344CB8AC3E}">
        <p14:creationId xmlns:p14="http://schemas.microsoft.com/office/powerpoint/2010/main" val="41930763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44D1934-82ED-634A-BEF1-71D8F375452D}"/>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1F5B194-9A89-AF45-9F3D-220977E05E26}"/>
              </a:ext>
            </a:extLst>
          </p:cNvPr>
          <p:cNvSpPr>
            <a:spLocks noGrp="1"/>
          </p:cNvSpPr>
          <p:nvPr>
            <p:ph type="title"/>
          </p:nvPr>
        </p:nvSpPr>
        <p:spPr>
          <a:xfrm>
            <a:off x="841249" y="941832"/>
            <a:ext cx="10506456" cy="2057400"/>
          </a:xfrm>
        </p:spPr>
        <p:txBody>
          <a:bodyPr anchor="b">
            <a:normAutofit/>
          </a:bodyPr>
          <a:lstStyle/>
          <a:p>
            <a:r>
              <a:rPr lang="en-US" sz="5000"/>
              <a:t>Abstract</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131A033-84C6-4F8B-901A-F407C9FCD15A}"/>
              </a:ext>
            </a:extLst>
          </p:cNvPr>
          <p:cNvSpPr>
            <a:spLocks noGrp="1"/>
          </p:cNvSpPr>
          <p:nvPr>
            <p:ph idx="1"/>
          </p:nvPr>
        </p:nvSpPr>
        <p:spPr>
          <a:xfrm>
            <a:off x="841248" y="3502152"/>
            <a:ext cx="10506456" cy="2670048"/>
          </a:xfrm>
        </p:spPr>
        <p:txBody>
          <a:bodyPr>
            <a:normAutofit/>
          </a:bodyPr>
          <a:lstStyle/>
          <a:p>
            <a:pPr marL="0" indent="0">
              <a:buNone/>
            </a:pPr>
            <a:r>
              <a:rPr lang="en-US" sz="1900"/>
              <a:t>Space telescopes that orbit the Earth have been key in space exploration, and have discovered things that were once considered science fiction. These space telescopes, however, have only been able to look at one small part of the sky at a time, leaving much of the sky unobserved. The SPHEREx Satellite Telescope seeks to solve this issue. SPHEREx will orbit the Earth longitudinally with set movement constraints in order to observe the entire sky. This will be accomplished by writing a routine in Python, and using quaternions, a form of 4D algebra, to act as a coordinate system so that the satellite can move about the Earth. Because this mission does not launch until December 2023, there is not any data to share. However, current projections predict about 97% sky observance by the satellite telescope. With this increase in observed sky, countless new discoveries are sure to follow.</a:t>
            </a:r>
          </a:p>
          <a:p>
            <a:pPr marL="0" indent="0">
              <a:buNone/>
            </a:pPr>
            <a:endParaRPr lang="en-US" sz="1900"/>
          </a:p>
        </p:txBody>
      </p:sp>
    </p:spTree>
    <p:extLst>
      <p:ext uri="{BB962C8B-B14F-4D97-AF65-F5344CB8AC3E}">
        <p14:creationId xmlns:p14="http://schemas.microsoft.com/office/powerpoint/2010/main" val="23156694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6C8B0FC-CB81-2649-B579-26A833F3BE1F}"/>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2865286-3D1C-8543-BFD4-AD136FEDA53C}"/>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Introduction</a:t>
            </a:r>
          </a:p>
        </p:txBody>
      </p:sp>
      <p:sp>
        <p:nvSpPr>
          <p:cNvPr id="9" name="Content Placeholder 8">
            <a:extLst>
              <a:ext uri="{FF2B5EF4-FFF2-40B4-BE49-F238E27FC236}">
                <a16:creationId xmlns:a16="http://schemas.microsoft.com/office/drawing/2014/main" id="{C21702E4-B194-48AE-997F-9A88F90EBFB9}"/>
              </a:ext>
            </a:extLst>
          </p:cNvPr>
          <p:cNvSpPr>
            <a:spLocks noGrp="1"/>
          </p:cNvSpPr>
          <p:nvPr>
            <p:ph idx="1"/>
          </p:nvPr>
        </p:nvSpPr>
        <p:spPr>
          <a:xfrm>
            <a:off x="838200" y="1825625"/>
            <a:ext cx="10515600" cy="4351338"/>
          </a:xfrm>
        </p:spPr>
        <p:txBody>
          <a:bodyPr>
            <a:normAutofit/>
          </a:bodyPr>
          <a:lstStyle/>
          <a:p>
            <a:r>
              <a:rPr lang="en-US" dirty="0" err="1">
                <a:solidFill>
                  <a:srgbClr val="FFFFFF"/>
                </a:solidFill>
              </a:rPr>
              <a:t>SPHEREx</a:t>
            </a:r>
            <a:r>
              <a:rPr lang="en-US" dirty="0">
                <a:solidFill>
                  <a:srgbClr val="FFFFFF"/>
                </a:solidFill>
              </a:rPr>
              <a:t> is a satellite telescope set to launch in December 2023</a:t>
            </a:r>
          </a:p>
          <a:p>
            <a:pPr lvl="1"/>
            <a:r>
              <a:rPr lang="en-US" dirty="0">
                <a:solidFill>
                  <a:srgbClr val="FFFFFF"/>
                </a:solidFill>
              </a:rPr>
              <a:t>Coding development is still in the early stages</a:t>
            </a:r>
          </a:p>
          <a:p>
            <a:r>
              <a:rPr lang="en-US" dirty="0" err="1">
                <a:solidFill>
                  <a:srgbClr val="FFFFFF"/>
                </a:solidFill>
              </a:rPr>
              <a:t>SPHEREx</a:t>
            </a:r>
            <a:r>
              <a:rPr lang="en-US" dirty="0">
                <a:solidFill>
                  <a:srgbClr val="FFFFFF"/>
                </a:solidFill>
              </a:rPr>
              <a:t> has a mission of observing as much of the sky as possible, and downlinking the data it collected to certain data centers as it passes by</a:t>
            </a:r>
          </a:p>
          <a:p>
            <a:r>
              <a:rPr lang="en-US" dirty="0">
                <a:solidFill>
                  <a:srgbClr val="FFFFFF"/>
                </a:solidFill>
              </a:rPr>
              <a:t>Personal role to help write, edit, and test Python routines for the Satellite Telescope</a:t>
            </a:r>
          </a:p>
          <a:p>
            <a:pPr lvl="1"/>
            <a:r>
              <a:rPr lang="en-US" dirty="0">
                <a:solidFill>
                  <a:srgbClr val="FFFFFF"/>
                </a:solidFill>
              </a:rPr>
              <a:t>Key project: quaternion system (originally written in IDL by Dr. </a:t>
            </a:r>
            <a:r>
              <a:rPr lang="en-US" dirty="0" err="1">
                <a:solidFill>
                  <a:srgbClr val="FFFFFF"/>
                </a:solidFill>
              </a:rPr>
              <a:t>Mauskopf</a:t>
            </a:r>
            <a:r>
              <a:rPr lang="en-US" dirty="0">
                <a:solidFill>
                  <a:srgbClr val="FFFFFF"/>
                </a:solidFill>
              </a:rPr>
              <a:t>)</a:t>
            </a:r>
          </a:p>
          <a:p>
            <a:pPr lvl="2"/>
            <a:r>
              <a:rPr lang="en-US" dirty="0">
                <a:solidFill>
                  <a:srgbClr val="FFFFFF"/>
                </a:solidFill>
              </a:rPr>
              <a:t>“</a:t>
            </a:r>
            <a:r>
              <a:rPr lang="en-US" dirty="0" err="1">
                <a:solidFill>
                  <a:srgbClr val="FFFFFF"/>
                </a:solidFill>
              </a:rPr>
              <a:t>Pythonized</a:t>
            </a:r>
            <a:r>
              <a:rPr lang="en-US" dirty="0">
                <a:solidFill>
                  <a:srgbClr val="FFFFFF"/>
                </a:solidFill>
              </a:rPr>
              <a:t>” by Dr. Sean Bryan</a:t>
            </a:r>
          </a:p>
          <a:p>
            <a:endParaRPr lang="en-US" dirty="0">
              <a:solidFill>
                <a:srgbClr val="FFFFFF"/>
              </a:solidFill>
            </a:endParaRPr>
          </a:p>
        </p:txBody>
      </p:sp>
    </p:spTree>
    <p:extLst>
      <p:ext uri="{BB962C8B-B14F-4D97-AF65-F5344CB8AC3E}">
        <p14:creationId xmlns:p14="http://schemas.microsoft.com/office/powerpoint/2010/main" val="29148956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B9A45C5-8E0B-024C-9FED-A1906AD43DA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06BD1D3-5360-244E-8EC2-78469947C4E2}"/>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The </a:t>
            </a:r>
            <a:r>
              <a:rPr lang="en-US" u="sng" dirty="0" err="1">
                <a:solidFill>
                  <a:srgbClr val="FFFFFF"/>
                </a:solidFill>
              </a:rPr>
              <a:t>SPHEREx</a:t>
            </a:r>
            <a:r>
              <a:rPr lang="en-US" u="sng" dirty="0">
                <a:solidFill>
                  <a:srgbClr val="FFFFFF"/>
                </a:solidFill>
              </a:rPr>
              <a:t> Satellite</a:t>
            </a:r>
          </a:p>
        </p:txBody>
      </p:sp>
      <p:pic>
        <p:nvPicPr>
          <p:cNvPr id="10" name="Content Placeholder 9">
            <a:extLst>
              <a:ext uri="{FF2B5EF4-FFF2-40B4-BE49-F238E27FC236}">
                <a16:creationId xmlns:a16="http://schemas.microsoft.com/office/drawing/2014/main" id="{8FD4F6C0-66F9-5740-88EF-D080F2A8EE51}"/>
              </a:ext>
            </a:extLst>
          </p:cNvPr>
          <p:cNvPicPr>
            <a:picLocks noGrp="1" noChangeAspect="1"/>
          </p:cNvPicPr>
          <p:nvPr>
            <p:ph idx="1"/>
          </p:nvPr>
        </p:nvPicPr>
        <p:blipFill>
          <a:blip r:embed="rId3"/>
          <a:stretch>
            <a:fillRect/>
          </a:stretch>
        </p:blipFill>
        <p:spPr>
          <a:xfrm>
            <a:off x="5694125" y="1797805"/>
            <a:ext cx="4881308" cy="4351338"/>
          </a:xfrm>
        </p:spPr>
      </p:pic>
      <p:sp>
        <p:nvSpPr>
          <p:cNvPr id="11" name="Down Arrow 10">
            <a:extLst>
              <a:ext uri="{FF2B5EF4-FFF2-40B4-BE49-F238E27FC236}">
                <a16:creationId xmlns:a16="http://schemas.microsoft.com/office/drawing/2014/main" id="{BA0863A1-E6D8-F649-BF2B-3C3AFF44094D}"/>
              </a:ext>
            </a:extLst>
          </p:cNvPr>
          <p:cNvSpPr/>
          <p:nvPr/>
        </p:nvSpPr>
        <p:spPr>
          <a:xfrm rot="3359095">
            <a:off x="8196683" y="2441123"/>
            <a:ext cx="705035" cy="1075038"/>
          </a:xfrm>
          <a:prstGeom prst="downArrow">
            <a:avLst>
              <a:gd name="adj1" fmla="val 50000"/>
              <a:gd name="adj2" fmla="val 510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BF301120-B691-7C4C-9CC6-7F9BBBC25E0D}"/>
              </a:ext>
            </a:extLst>
          </p:cNvPr>
          <p:cNvSpPr txBox="1"/>
          <p:nvPr/>
        </p:nvSpPr>
        <p:spPr>
          <a:xfrm>
            <a:off x="9009469" y="2094306"/>
            <a:ext cx="1962364" cy="646331"/>
          </a:xfrm>
          <a:prstGeom prst="rect">
            <a:avLst/>
          </a:prstGeom>
          <a:noFill/>
        </p:spPr>
        <p:txBody>
          <a:bodyPr wrap="square" rtlCol="0">
            <a:spAutoFit/>
          </a:bodyPr>
          <a:lstStyle/>
          <a:p>
            <a:r>
              <a:rPr lang="en-US" dirty="0"/>
              <a:t>Telescope with LVF</a:t>
            </a:r>
          </a:p>
          <a:p>
            <a:r>
              <a:rPr lang="en-US" dirty="0"/>
              <a:t>Spectrometer</a:t>
            </a:r>
          </a:p>
        </p:txBody>
      </p:sp>
      <p:sp>
        <p:nvSpPr>
          <p:cNvPr id="14" name="Right Arrow 13">
            <a:extLst>
              <a:ext uri="{FF2B5EF4-FFF2-40B4-BE49-F238E27FC236}">
                <a16:creationId xmlns:a16="http://schemas.microsoft.com/office/drawing/2014/main" id="{2FF00058-22F5-914E-A4F2-3FE0213D5F3A}"/>
              </a:ext>
            </a:extLst>
          </p:cNvPr>
          <p:cNvSpPr/>
          <p:nvPr/>
        </p:nvSpPr>
        <p:spPr>
          <a:xfrm rot="10800000">
            <a:off x="9711852" y="4998377"/>
            <a:ext cx="904126" cy="4828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3DE918E-02F3-364B-8ADB-857E4A6CB7F7}"/>
              </a:ext>
            </a:extLst>
          </p:cNvPr>
          <p:cNvSpPr txBox="1"/>
          <p:nvPr/>
        </p:nvSpPr>
        <p:spPr>
          <a:xfrm>
            <a:off x="10656523" y="4834933"/>
            <a:ext cx="904126" cy="646331"/>
          </a:xfrm>
          <a:prstGeom prst="rect">
            <a:avLst/>
          </a:prstGeom>
          <a:noFill/>
        </p:spPr>
        <p:txBody>
          <a:bodyPr wrap="square" rtlCol="0">
            <a:spAutoFit/>
          </a:bodyPr>
          <a:lstStyle/>
          <a:p>
            <a:r>
              <a:rPr lang="en-US" dirty="0"/>
              <a:t>Solar Panels</a:t>
            </a:r>
          </a:p>
        </p:txBody>
      </p:sp>
      <p:sp>
        <p:nvSpPr>
          <p:cNvPr id="16" name="Right Arrow 15">
            <a:extLst>
              <a:ext uri="{FF2B5EF4-FFF2-40B4-BE49-F238E27FC236}">
                <a16:creationId xmlns:a16="http://schemas.microsoft.com/office/drawing/2014/main" id="{B1C9101A-569E-1D4A-A4B5-F383FAD23FB2}"/>
              </a:ext>
            </a:extLst>
          </p:cNvPr>
          <p:cNvSpPr/>
          <p:nvPr/>
        </p:nvSpPr>
        <p:spPr>
          <a:xfrm>
            <a:off x="4790179" y="2299791"/>
            <a:ext cx="1077505" cy="5548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095CF20-B88B-B346-B280-195E7B18614C}"/>
              </a:ext>
            </a:extLst>
          </p:cNvPr>
          <p:cNvSpPr txBox="1"/>
          <p:nvPr/>
        </p:nvSpPr>
        <p:spPr>
          <a:xfrm>
            <a:off x="3932199" y="2254027"/>
            <a:ext cx="873302" cy="646331"/>
          </a:xfrm>
          <a:prstGeom prst="rect">
            <a:avLst/>
          </a:prstGeom>
          <a:noFill/>
        </p:spPr>
        <p:txBody>
          <a:bodyPr wrap="square" rtlCol="0">
            <a:spAutoFit/>
          </a:bodyPr>
          <a:lstStyle/>
          <a:p>
            <a:r>
              <a:rPr lang="en-US" dirty="0"/>
              <a:t>Photon Shields</a:t>
            </a:r>
          </a:p>
        </p:txBody>
      </p:sp>
      <p:sp>
        <p:nvSpPr>
          <p:cNvPr id="18" name="TextBox 17">
            <a:extLst>
              <a:ext uri="{FF2B5EF4-FFF2-40B4-BE49-F238E27FC236}">
                <a16:creationId xmlns:a16="http://schemas.microsoft.com/office/drawing/2014/main" id="{7249B482-FC05-494E-B1B9-317380CF7482}"/>
              </a:ext>
            </a:extLst>
          </p:cNvPr>
          <p:cNvSpPr txBox="1"/>
          <p:nvPr/>
        </p:nvSpPr>
        <p:spPr>
          <a:xfrm>
            <a:off x="184935" y="3154166"/>
            <a:ext cx="3996647" cy="2031325"/>
          </a:xfrm>
          <a:prstGeom prst="rect">
            <a:avLst/>
          </a:prstGeom>
          <a:noFill/>
          <a:ln>
            <a:solidFill>
              <a:schemeClr val="tx1"/>
            </a:solidFill>
          </a:ln>
        </p:spPr>
        <p:txBody>
          <a:bodyPr wrap="square" rtlCol="0">
            <a:spAutoFit/>
          </a:bodyPr>
          <a:lstStyle/>
          <a:p>
            <a:pPr algn="ctr"/>
            <a:r>
              <a:rPr lang="en-US" b="1" dirty="0"/>
              <a:t>Key Features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 and compact satellite</a:t>
            </a:r>
          </a:p>
          <a:p>
            <a:pPr marL="285750" indent="-285750">
              <a:buFont typeface="Arial" panose="020B0604020202020204" pitchFamily="34" charset="0"/>
              <a:buChar char="•"/>
            </a:pPr>
            <a:r>
              <a:rPr lang="en-US" dirty="0"/>
              <a:t>Short mission (2-3 years)</a:t>
            </a:r>
          </a:p>
          <a:p>
            <a:pPr marL="285750" indent="-285750">
              <a:buFont typeface="Arial" panose="020B0604020202020204" pitchFamily="34" charset="0"/>
              <a:buChar char="•"/>
            </a:pPr>
            <a:r>
              <a:rPr lang="en-US" dirty="0"/>
              <a:t>Can observe across multiple light spectrums</a:t>
            </a:r>
          </a:p>
          <a:p>
            <a:pPr marL="285750" indent="-285750">
              <a:buFont typeface="Arial" panose="020B0604020202020204" pitchFamily="34" charset="0"/>
              <a:buChar char="•"/>
            </a:pPr>
            <a:r>
              <a:rPr lang="en-US" dirty="0"/>
              <a:t>No moving parts</a:t>
            </a:r>
          </a:p>
        </p:txBody>
      </p:sp>
    </p:spTree>
    <p:extLst>
      <p:ext uri="{BB962C8B-B14F-4D97-AF65-F5344CB8AC3E}">
        <p14:creationId xmlns:p14="http://schemas.microsoft.com/office/powerpoint/2010/main" val="6867597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73E741D-8AFF-264A-9568-FDEC3A2687D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0488AD5-E4E1-DE4F-9AB7-B0C5CF94AD32}"/>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What Are Quaternions?</a:t>
            </a:r>
          </a:p>
        </p:txBody>
      </p:sp>
      <p:sp>
        <p:nvSpPr>
          <p:cNvPr id="9" name="Content Placeholder 8">
            <a:extLst>
              <a:ext uri="{FF2B5EF4-FFF2-40B4-BE49-F238E27FC236}">
                <a16:creationId xmlns:a16="http://schemas.microsoft.com/office/drawing/2014/main" id="{57836264-6693-4816-BFB9-66C6409E8C46}"/>
              </a:ext>
            </a:extLst>
          </p:cNvPr>
          <p:cNvSpPr>
            <a:spLocks noGrp="1"/>
          </p:cNvSpPr>
          <p:nvPr>
            <p:ph idx="1"/>
          </p:nvPr>
        </p:nvSpPr>
        <p:spPr>
          <a:xfrm>
            <a:off x="838200" y="1788555"/>
            <a:ext cx="5106600" cy="4351338"/>
          </a:xfrm>
        </p:spPr>
        <p:txBody>
          <a:bodyPr>
            <a:normAutofit/>
          </a:bodyPr>
          <a:lstStyle/>
          <a:p>
            <a:r>
              <a:rPr lang="en-US" dirty="0">
                <a:solidFill>
                  <a:srgbClr val="FFFFFF"/>
                </a:solidFill>
              </a:rPr>
              <a:t>Invented by William Rowan Hamilton on October 16, 1843</a:t>
            </a:r>
          </a:p>
          <a:p>
            <a:r>
              <a:rPr lang="en-US" dirty="0">
                <a:solidFill>
                  <a:srgbClr val="FFFFFF"/>
                </a:solidFill>
              </a:rPr>
              <a:t>A version of 4-D Algebra</a:t>
            </a:r>
          </a:p>
          <a:p>
            <a:r>
              <a:rPr lang="en-US" dirty="0">
                <a:solidFill>
                  <a:srgbClr val="FFFFFF"/>
                </a:solidFill>
              </a:rPr>
              <a:t>Not widely used in math due to complexity, but very popular to use in coding</a:t>
            </a:r>
          </a:p>
        </p:txBody>
      </p:sp>
      <p:pic>
        <p:nvPicPr>
          <p:cNvPr id="7" name="Picture 6">
            <a:extLst>
              <a:ext uri="{FF2B5EF4-FFF2-40B4-BE49-F238E27FC236}">
                <a16:creationId xmlns:a16="http://schemas.microsoft.com/office/drawing/2014/main" id="{B3533993-30A3-BD41-B7E3-B397FB3BA26F}"/>
              </a:ext>
            </a:extLst>
          </p:cNvPr>
          <p:cNvPicPr>
            <a:picLocks noChangeAspect="1"/>
          </p:cNvPicPr>
          <p:nvPr/>
        </p:nvPicPr>
        <p:blipFill>
          <a:blip r:embed="rId3"/>
          <a:stretch>
            <a:fillRect/>
          </a:stretch>
        </p:blipFill>
        <p:spPr>
          <a:xfrm>
            <a:off x="7465884" y="365125"/>
            <a:ext cx="3403600" cy="3920267"/>
          </a:xfrm>
          <a:prstGeom prst="rect">
            <a:avLst/>
          </a:prstGeom>
        </p:spPr>
      </p:pic>
      <p:sp>
        <p:nvSpPr>
          <p:cNvPr id="8" name="TextBox 7">
            <a:extLst>
              <a:ext uri="{FF2B5EF4-FFF2-40B4-BE49-F238E27FC236}">
                <a16:creationId xmlns:a16="http://schemas.microsoft.com/office/drawing/2014/main" id="{EC603E1C-4A7E-8E40-91DE-0A8C0DD43B97}"/>
              </a:ext>
            </a:extLst>
          </p:cNvPr>
          <p:cNvSpPr txBox="1"/>
          <p:nvPr/>
        </p:nvSpPr>
        <p:spPr>
          <a:xfrm>
            <a:off x="7629268" y="4285391"/>
            <a:ext cx="3076833" cy="369332"/>
          </a:xfrm>
          <a:prstGeom prst="rect">
            <a:avLst/>
          </a:prstGeom>
          <a:noFill/>
        </p:spPr>
        <p:txBody>
          <a:bodyPr wrap="square" rtlCol="0">
            <a:spAutoFit/>
          </a:bodyPr>
          <a:lstStyle/>
          <a:p>
            <a:pPr algn="ctr"/>
            <a:r>
              <a:rPr lang="en-US" dirty="0"/>
              <a:t>William Rowan Hamilton</a:t>
            </a:r>
          </a:p>
        </p:txBody>
      </p:sp>
      <p:pic>
        <p:nvPicPr>
          <p:cNvPr id="11" name="Picture 10">
            <a:extLst>
              <a:ext uri="{FF2B5EF4-FFF2-40B4-BE49-F238E27FC236}">
                <a16:creationId xmlns:a16="http://schemas.microsoft.com/office/drawing/2014/main" id="{F7BBF848-B66A-D542-AC6B-B393A17F57FA}"/>
              </a:ext>
            </a:extLst>
          </p:cNvPr>
          <p:cNvPicPr>
            <a:picLocks noChangeAspect="1"/>
          </p:cNvPicPr>
          <p:nvPr/>
        </p:nvPicPr>
        <p:blipFill>
          <a:blip r:embed="rId4"/>
          <a:stretch>
            <a:fillRect/>
          </a:stretch>
        </p:blipFill>
        <p:spPr>
          <a:xfrm>
            <a:off x="5944800" y="4933743"/>
            <a:ext cx="6119002" cy="1275905"/>
          </a:xfrm>
          <a:prstGeom prst="rect">
            <a:avLst/>
          </a:prstGeom>
        </p:spPr>
      </p:pic>
      <p:sp>
        <p:nvSpPr>
          <p:cNvPr id="13" name="TextBox 12">
            <a:extLst>
              <a:ext uri="{FF2B5EF4-FFF2-40B4-BE49-F238E27FC236}">
                <a16:creationId xmlns:a16="http://schemas.microsoft.com/office/drawing/2014/main" id="{09860452-FE2E-F340-8781-4464E9E94A44}"/>
              </a:ext>
            </a:extLst>
          </p:cNvPr>
          <p:cNvSpPr txBox="1"/>
          <p:nvPr/>
        </p:nvSpPr>
        <p:spPr>
          <a:xfrm>
            <a:off x="7866620" y="6261132"/>
            <a:ext cx="2602127" cy="369332"/>
          </a:xfrm>
          <a:prstGeom prst="rect">
            <a:avLst/>
          </a:prstGeom>
          <a:noFill/>
        </p:spPr>
        <p:txBody>
          <a:bodyPr wrap="square" rtlCol="0">
            <a:spAutoFit/>
          </a:bodyPr>
          <a:lstStyle/>
          <a:p>
            <a:r>
              <a:rPr lang="en-US" dirty="0"/>
              <a:t>Quaternion Multiplication</a:t>
            </a:r>
          </a:p>
        </p:txBody>
      </p:sp>
    </p:spTree>
    <p:extLst>
      <p:ext uri="{BB962C8B-B14F-4D97-AF65-F5344CB8AC3E}">
        <p14:creationId xmlns:p14="http://schemas.microsoft.com/office/powerpoint/2010/main" val="5419208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73E741D-8AFF-264A-9568-FDEC3A2687D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0488AD5-E4E1-DE4F-9AB7-B0C5CF94AD32}"/>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Quaternions in </a:t>
            </a:r>
            <a:r>
              <a:rPr lang="en-US" u="sng" dirty="0" err="1">
                <a:solidFill>
                  <a:srgbClr val="FFFFFF"/>
                </a:solidFill>
              </a:rPr>
              <a:t>SPHEREx</a:t>
            </a:r>
            <a:endParaRPr lang="en-US" u="sng" dirty="0">
              <a:solidFill>
                <a:srgbClr val="FFFFFF"/>
              </a:solidFill>
            </a:endParaRPr>
          </a:p>
        </p:txBody>
      </p:sp>
      <p:sp>
        <p:nvSpPr>
          <p:cNvPr id="9" name="Content Placeholder 8">
            <a:extLst>
              <a:ext uri="{FF2B5EF4-FFF2-40B4-BE49-F238E27FC236}">
                <a16:creationId xmlns:a16="http://schemas.microsoft.com/office/drawing/2014/main" id="{57836264-6693-4816-BFB9-66C6409E8C46}"/>
              </a:ext>
            </a:extLst>
          </p:cNvPr>
          <p:cNvSpPr>
            <a:spLocks noGrp="1"/>
          </p:cNvSpPr>
          <p:nvPr>
            <p:ph idx="1"/>
          </p:nvPr>
        </p:nvSpPr>
        <p:spPr>
          <a:xfrm>
            <a:off x="838200" y="1788555"/>
            <a:ext cx="5106600" cy="4351338"/>
          </a:xfrm>
        </p:spPr>
        <p:txBody>
          <a:bodyPr>
            <a:normAutofit/>
          </a:bodyPr>
          <a:lstStyle/>
          <a:p>
            <a:r>
              <a:rPr lang="en-US" dirty="0">
                <a:solidFill>
                  <a:srgbClr val="FFFFFF"/>
                </a:solidFill>
              </a:rPr>
              <a:t>Used in </a:t>
            </a:r>
            <a:r>
              <a:rPr lang="en-US" dirty="0" err="1">
                <a:solidFill>
                  <a:srgbClr val="FFFFFF"/>
                </a:solidFill>
              </a:rPr>
              <a:t>SPHEREx</a:t>
            </a:r>
            <a:r>
              <a:rPr lang="en-US" dirty="0">
                <a:solidFill>
                  <a:srgbClr val="FFFFFF"/>
                </a:solidFill>
              </a:rPr>
              <a:t> schedule coding as a method of transforming coordinates across the ecliptic plane’s “axes” to let the satellite know where to go</a:t>
            </a:r>
          </a:p>
          <a:p>
            <a:r>
              <a:rPr lang="en-US" dirty="0">
                <a:solidFill>
                  <a:srgbClr val="FFFFFF"/>
                </a:solidFill>
              </a:rPr>
              <a:t>Take up less space in a coding program than rotation matrices do. Preferable due to decreased run time for satellite slew schedule programs</a:t>
            </a:r>
          </a:p>
        </p:txBody>
      </p:sp>
      <p:pic>
        <p:nvPicPr>
          <p:cNvPr id="10" name="Picture 9">
            <a:extLst>
              <a:ext uri="{FF2B5EF4-FFF2-40B4-BE49-F238E27FC236}">
                <a16:creationId xmlns:a16="http://schemas.microsoft.com/office/drawing/2014/main" id="{76E8D83E-74E6-3B4B-A292-57434911B057}"/>
              </a:ext>
            </a:extLst>
          </p:cNvPr>
          <p:cNvPicPr>
            <a:picLocks noChangeAspect="1"/>
          </p:cNvPicPr>
          <p:nvPr/>
        </p:nvPicPr>
        <p:blipFill>
          <a:blip r:embed="rId3"/>
          <a:stretch>
            <a:fillRect/>
          </a:stretch>
        </p:blipFill>
        <p:spPr>
          <a:xfrm>
            <a:off x="7737955" y="250349"/>
            <a:ext cx="3389962" cy="2868483"/>
          </a:xfrm>
          <a:prstGeom prst="rect">
            <a:avLst/>
          </a:prstGeom>
          <a:solidFill>
            <a:srgbClr val="FF0000"/>
          </a:solidFill>
          <a:ln w="57150">
            <a:solidFill>
              <a:srgbClr val="0070C0"/>
            </a:solidFill>
          </a:ln>
          <a:effectLst>
            <a:softEdge rad="0"/>
          </a:effectLst>
        </p:spPr>
      </p:pic>
      <p:sp>
        <p:nvSpPr>
          <p:cNvPr id="11" name="TextBox 10">
            <a:extLst>
              <a:ext uri="{FF2B5EF4-FFF2-40B4-BE49-F238E27FC236}">
                <a16:creationId xmlns:a16="http://schemas.microsoft.com/office/drawing/2014/main" id="{4E169CDA-1833-0044-BA1C-08B73F59C30E}"/>
              </a:ext>
            </a:extLst>
          </p:cNvPr>
          <p:cNvSpPr txBox="1"/>
          <p:nvPr/>
        </p:nvSpPr>
        <p:spPr>
          <a:xfrm>
            <a:off x="7206596" y="4249335"/>
            <a:ext cx="4147204" cy="369332"/>
          </a:xfrm>
          <a:prstGeom prst="rect">
            <a:avLst/>
          </a:prstGeom>
          <a:noFill/>
        </p:spPr>
        <p:txBody>
          <a:bodyPr wrap="square" rtlCol="0">
            <a:spAutoFit/>
          </a:bodyPr>
          <a:lstStyle/>
          <a:p>
            <a:pPr algn="ctr"/>
            <a:r>
              <a:rPr lang="en-US" dirty="0"/>
              <a:t>The Celestial and Ecliptic Planes</a:t>
            </a:r>
          </a:p>
        </p:txBody>
      </p:sp>
      <p:pic>
        <p:nvPicPr>
          <p:cNvPr id="21" name="Picture 20">
            <a:extLst>
              <a:ext uri="{FF2B5EF4-FFF2-40B4-BE49-F238E27FC236}">
                <a16:creationId xmlns:a16="http://schemas.microsoft.com/office/drawing/2014/main" id="{F7D67394-5056-EE46-8235-594A591F83ED}"/>
              </a:ext>
            </a:extLst>
          </p:cNvPr>
          <p:cNvPicPr>
            <a:picLocks noChangeAspect="1"/>
          </p:cNvPicPr>
          <p:nvPr/>
        </p:nvPicPr>
        <p:blipFill>
          <a:blip r:embed="rId4"/>
          <a:stretch>
            <a:fillRect/>
          </a:stretch>
        </p:blipFill>
        <p:spPr>
          <a:xfrm>
            <a:off x="7737955" y="3741267"/>
            <a:ext cx="3389962" cy="2430795"/>
          </a:xfrm>
          <a:prstGeom prst="rect">
            <a:avLst/>
          </a:prstGeom>
          <a:ln w="57150">
            <a:solidFill>
              <a:srgbClr val="0070C0"/>
            </a:solidFill>
          </a:ln>
        </p:spPr>
      </p:pic>
      <p:sp>
        <p:nvSpPr>
          <p:cNvPr id="3" name="TextBox 2">
            <a:extLst>
              <a:ext uri="{FF2B5EF4-FFF2-40B4-BE49-F238E27FC236}">
                <a16:creationId xmlns:a16="http://schemas.microsoft.com/office/drawing/2014/main" id="{220F0CBC-DCFB-3843-A985-A0547D7D24DA}"/>
              </a:ext>
            </a:extLst>
          </p:cNvPr>
          <p:cNvSpPr txBox="1"/>
          <p:nvPr/>
        </p:nvSpPr>
        <p:spPr>
          <a:xfrm>
            <a:off x="7737955" y="3226681"/>
            <a:ext cx="3389962" cy="369332"/>
          </a:xfrm>
          <a:prstGeom prst="rect">
            <a:avLst/>
          </a:prstGeom>
          <a:noFill/>
        </p:spPr>
        <p:txBody>
          <a:bodyPr wrap="square" rtlCol="0">
            <a:spAutoFit/>
          </a:bodyPr>
          <a:lstStyle/>
          <a:p>
            <a:pPr algn="ctr"/>
            <a:r>
              <a:rPr lang="en-US" dirty="0">
                <a:solidFill>
                  <a:schemeClr val="bg1"/>
                </a:solidFill>
              </a:rPr>
              <a:t>The Celestial and Ecliptic Planes</a:t>
            </a:r>
          </a:p>
        </p:txBody>
      </p:sp>
      <p:sp>
        <p:nvSpPr>
          <p:cNvPr id="4" name="TextBox 3">
            <a:extLst>
              <a:ext uri="{FF2B5EF4-FFF2-40B4-BE49-F238E27FC236}">
                <a16:creationId xmlns:a16="http://schemas.microsoft.com/office/drawing/2014/main" id="{E3580F40-4CCD-EF47-BA83-FA301B3175C6}"/>
              </a:ext>
            </a:extLst>
          </p:cNvPr>
          <p:cNvSpPr txBox="1"/>
          <p:nvPr/>
        </p:nvSpPr>
        <p:spPr>
          <a:xfrm>
            <a:off x="7737955" y="6222096"/>
            <a:ext cx="3389962" cy="646331"/>
          </a:xfrm>
          <a:prstGeom prst="rect">
            <a:avLst/>
          </a:prstGeom>
          <a:noFill/>
        </p:spPr>
        <p:txBody>
          <a:bodyPr wrap="square" rtlCol="0">
            <a:spAutoFit/>
          </a:bodyPr>
          <a:lstStyle/>
          <a:p>
            <a:pPr algn="ctr"/>
            <a:r>
              <a:rPr lang="en-US" dirty="0">
                <a:solidFill>
                  <a:schemeClr val="bg1"/>
                </a:solidFill>
              </a:rPr>
              <a:t>Visual Interpretation of Quaternion Transformations</a:t>
            </a:r>
          </a:p>
        </p:txBody>
      </p:sp>
    </p:spTree>
    <p:extLst>
      <p:ext uri="{BB962C8B-B14F-4D97-AF65-F5344CB8AC3E}">
        <p14:creationId xmlns:p14="http://schemas.microsoft.com/office/powerpoint/2010/main" val="223661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9B2674C-1AEF-804A-8E30-475681EE35B3}"/>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524511E-2D6B-2C40-8C2A-85CA06A7D5B7}"/>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Projected Results</a:t>
            </a:r>
          </a:p>
        </p:txBody>
      </p:sp>
      <p:sp>
        <p:nvSpPr>
          <p:cNvPr id="9" name="Content Placeholder 8">
            <a:extLst>
              <a:ext uri="{FF2B5EF4-FFF2-40B4-BE49-F238E27FC236}">
                <a16:creationId xmlns:a16="http://schemas.microsoft.com/office/drawing/2014/main" id="{D4687194-CE57-4F49-8BD8-EE3182CB20BD}"/>
              </a:ext>
            </a:extLst>
          </p:cNvPr>
          <p:cNvSpPr>
            <a:spLocks noGrp="1"/>
          </p:cNvSpPr>
          <p:nvPr>
            <p:ph idx="1"/>
          </p:nvPr>
        </p:nvSpPr>
        <p:spPr>
          <a:xfrm>
            <a:off x="838200" y="1825625"/>
            <a:ext cx="10515600" cy="4351338"/>
          </a:xfrm>
        </p:spPr>
        <p:txBody>
          <a:bodyPr>
            <a:normAutofit/>
          </a:bodyPr>
          <a:lstStyle/>
          <a:p>
            <a:r>
              <a:rPr lang="en-US" dirty="0">
                <a:solidFill>
                  <a:srgbClr val="FFFFFF"/>
                </a:solidFill>
              </a:rPr>
              <a:t>We predict 98%-99% observability for the </a:t>
            </a:r>
            <a:r>
              <a:rPr lang="en-US" dirty="0" err="1">
                <a:solidFill>
                  <a:srgbClr val="FFFFFF"/>
                </a:solidFill>
              </a:rPr>
              <a:t>SPHEREx</a:t>
            </a:r>
            <a:r>
              <a:rPr lang="en-US" dirty="0">
                <a:solidFill>
                  <a:srgbClr val="FFFFFF"/>
                </a:solidFill>
              </a:rPr>
              <a:t> mission with current slew schedule outputs</a:t>
            </a:r>
          </a:p>
        </p:txBody>
      </p:sp>
      <p:pic>
        <p:nvPicPr>
          <p:cNvPr id="4" name="Picture 3">
            <a:extLst>
              <a:ext uri="{FF2B5EF4-FFF2-40B4-BE49-F238E27FC236}">
                <a16:creationId xmlns:a16="http://schemas.microsoft.com/office/drawing/2014/main" id="{7876B080-067E-304F-A7C2-4CB1F1F63A04}"/>
              </a:ext>
            </a:extLst>
          </p:cNvPr>
          <p:cNvPicPr>
            <a:picLocks noChangeAspect="1"/>
          </p:cNvPicPr>
          <p:nvPr/>
        </p:nvPicPr>
        <p:blipFill>
          <a:blip r:embed="rId4"/>
          <a:stretch>
            <a:fillRect/>
          </a:stretch>
        </p:blipFill>
        <p:spPr>
          <a:xfrm>
            <a:off x="6530267" y="2976999"/>
            <a:ext cx="4853887" cy="3265221"/>
          </a:xfrm>
          <a:prstGeom prst="rect">
            <a:avLst/>
          </a:prstGeom>
          <a:ln w="57150">
            <a:solidFill>
              <a:srgbClr val="00B0F0"/>
            </a:solidFill>
          </a:ln>
        </p:spPr>
      </p:pic>
      <p:pic>
        <p:nvPicPr>
          <p:cNvPr id="7" name="Picture 6">
            <a:extLst>
              <a:ext uri="{FF2B5EF4-FFF2-40B4-BE49-F238E27FC236}">
                <a16:creationId xmlns:a16="http://schemas.microsoft.com/office/drawing/2014/main" id="{153F6D49-0B3F-E544-8D29-58A9A415F806}"/>
              </a:ext>
            </a:extLst>
          </p:cNvPr>
          <p:cNvPicPr>
            <a:picLocks noChangeAspect="1"/>
          </p:cNvPicPr>
          <p:nvPr/>
        </p:nvPicPr>
        <p:blipFill>
          <a:blip r:embed="rId5"/>
          <a:stretch>
            <a:fillRect/>
          </a:stretch>
        </p:blipFill>
        <p:spPr>
          <a:xfrm>
            <a:off x="838200" y="2976981"/>
            <a:ext cx="4853887" cy="3265239"/>
          </a:xfrm>
          <a:prstGeom prst="rect">
            <a:avLst/>
          </a:prstGeom>
          <a:ln w="57150">
            <a:solidFill>
              <a:srgbClr val="00B0F0"/>
            </a:solidFill>
          </a:ln>
        </p:spPr>
      </p:pic>
      <p:sp>
        <p:nvSpPr>
          <p:cNvPr id="3" name="TextBox 2">
            <a:extLst>
              <a:ext uri="{FF2B5EF4-FFF2-40B4-BE49-F238E27FC236}">
                <a16:creationId xmlns:a16="http://schemas.microsoft.com/office/drawing/2014/main" id="{2863B7A5-5D8E-9040-A19E-4EF6B82D7E21}"/>
              </a:ext>
            </a:extLst>
          </p:cNvPr>
          <p:cNvSpPr txBox="1"/>
          <p:nvPr/>
        </p:nvSpPr>
        <p:spPr>
          <a:xfrm>
            <a:off x="1452108" y="6371471"/>
            <a:ext cx="3626069" cy="369332"/>
          </a:xfrm>
          <a:prstGeom prst="rect">
            <a:avLst/>
          </a:prstGeom>
          <a:noFill/>
        </p:spPr>
        <p:txBody>
          <a:bodyPr wrap="square" rtlCol="0">
            <a:spAutoFit/>
          </a:bodyPr>
          <a:lstStyle/>
          <a:p>
            <a:pPr algn="ctr"/>
            <a:r>
              <a:rPr lang="en-US" dirty="0"/>
              <a:t>Odd-numbered Surveys</a:t>
            </a:r>
          </a:p>
        </p:txBody>
      </p:sp>
      <p:sp>
        <p:nvSpPr>
          <p:cNvPr id="6" name="TextBox 5">
            <a:extLst>
              <a:ext uri="{FF2B5EF4-FFF2-40B4-BE49-F238E27FC236}">
                <a16:creationId xmlns:a16="http://schemas.microsoft.com/office/drawing/2014/main" id="{71BDA3A6-ED6D-974B-BCCF-E7EFFDC837A7}"/>
              </a:ext>
            </a:extLst>
          </p:cNvPr>
          <p:cNvSpPr txBox="1"/>
          <p:nvPr/>
        </p:nvSpPr>
        <p:spPr>
          <a:xfrm>
            <a:off x="7113825" y="6371471"/>
            <a:ext cx="3752193" cy="369332"/>
          </a:xfrm>
          <a:prstGeom prst="rect">
            <a:avLst/>
          </a:prstGeom>
          <a:noFill/>
        </p:spPr>
        <p:txBody>
          <a:bodyPr wrap="square" rtlCol="0">
            <a:spAutoFit/>
          </a:bodyPr>
          <a:lstStyle/>
          <a:p>
            <a:pPr algn="ctr"/>
            <a:r>
              <a:rPr lang="en-US" dirty="0"/>
              <a:t>Even-numbered Surveys</a:t>
            </a:r>
          </a:p>
        </p:txBody>
      </p:sp>
    </p:spTree>
    <p:extLst>
      <p:ext uri="{BB962C8B-B14F-4D97-AF65-F5344CB8AC3E}">
        <p14:creationId xmlns:p14="http://schemas.microsoft.com/office/powerpoint/2010/main" val="11830541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3CB28E8-B914-A64D-BF2E-B7CB0FE7E542}"/>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E88FEC0-DA7C-1C49-960E-1C0997D76B07}"/>
              </a:ext>
            </a:extLst>
          </p:cNvPr>
          <p:cNvSpPr>
            <a:spLocks noGrp="1"/>
          </p:cNvSpPr>
          <p:nvPr>
            <p:ph type="title"/>
          </p:nvPr>
        </p:nvSpPr>
        <p:spPr>
          <a:xfrm>
            <a:off x="838200" y="365125"/>
            <a:ext cx="10515600" cy="1325563"/>
          </a:xfrm>
        </p:spPr>
        <p:txBody>
          <a:bodyPr>
            <a:normAutofit/>
          </a:bodyPr>
          <a:lstStyle/>
          <a:p>
            <a:r>
              <a:rPr lang="en-US" u="sng" dirty="0">
                <a:solidFill>
                  <a:srgbClr val="FFFFFF"/>
                </a:solidFill>
              </a:rPr>
              <a:t>Future Implications</a:t>
            </a:r>
          </a:p>
        </p:txBody>
      </p:sp>
      <p:sp>
        <p:nvSpPr>
          <p:cNvPr id="9" name="Content Placeholder 8">
            <a:extLst>
              <a:ext uri="{FF2B5EF4-FFF2-40B4-BE49-F238E27FC236}">
                <a16:creationId xmlns:a16="http://schemas.microsoft.com/office/drawing/2014/main" id="{8615A4C8-1CC9-4ABE-8C07-B4CB1124E17D}"/>
              </a:ext>
            </a:extLst>
          </p:cNvPr>
          <p:cNvSpPr>
            <a:spLocks noGrp="1"/>
          </p:cNvSpPr>
          <p:nvPr>
            <p:ph idx="1"/>
          </p:nvPr>
        </p:nvSpPr>
        <p:spPr>
          <a:xfrm>
            <a:off x="838200" y="1825625"/>
            <a:ext cx="10515600" cy="4351338"/>
          </a:xfrm>
        </p:spPr>
        <p:txBody>
          <a:bodyPr>
            <a:normAutofit/>
          </a:bodyPr>
          <a:lstStyle/>
          <a:p>
            <a:pPr marL="0" indent="0">
              <a:buNone/>
            </a:pPr>
            <a:r>
              <a:rPr lang="en-US" dirty="0">
                <a:solidFill>
                  <a:srgbClr val="FFFFFF"/>
                </a:solidFill>
              </a:rPr>
              <a:t>The data collected by the </a:t>
            </a:r>
            <a:r>
              <a:rPr lang="en-US" dirty="0" err="1">
                <a:solidFill>
                  <a:srgbClr val="FFFFFF"/>
                </a:solidFill>
              </a:rPr>
              <a:t>SPHEREx</a:t>
            </a:r>
            <a:r>
              <a:rPr lang="en-US" dirty="0">
                <a:solidFill>
                  <a:srgbClr val="FFFFFF"/>
                </a:solidFill>
              </a:rPr>
              <a:t> mission may lead to:</a:t>
            </a:r>
          </a:p>
          <a:p>
            <a:r>
              <a:rPr lang="en-US" dirty="0">
                <a:solidFill>
                  <a:srgbClr val="FFFFFF"/>
                </a:solidFill>
              </a:rPr>
              <a:t>Future exo-planet discoveries</a:t>
            </a:r>
          </a:p>
          <a:p>
            <a:r>
              <a:rPr lang="en-US" dirty="0">
                <a:solidFill>
                  <a:srgbClr val="FFFFFF"/>
                </a:solidFill>
              </a:rPr>
              <a:t>More information about the beginning of the universe</a:t>
            </a:r>
          </a:p>
          <a:p>
            <a:pPr marL="457200" lvl="1" indent="0">
              <a:buNone/>
            </a:pPr>
            <a:endParaRPr lang="en-US" dirty="0">
              <a:solidFill>
                <a:srgbClr val="FFFFFF"/>
              </a:solidFill>
            </a:endParaRPr>
          </a:p>
          <a:p>
            <a:pPr marL="0" indent="0">
              <a:buNone/>
            </a:pPr>
            <a:r>
              <a:rPr lang="en-US" dirty="0">
                <a:solidFill>
                  <a:srgbClr val="FFFFFF"/>
                </a:solidFill>
              </a:rPr>
              <a:t>What </a:t>
            </a:r>
            <a:r>
              <a:rPr lang="en-US" dirty="0" err="1">
                <a:solidFill>
                  <a:srgbClr val="FFFFFF"/>
                </a:solidFill>
              </a:rPr>
              <a:t>SPHEREx</a:t>
            </a:r>
            <a:r>
              <a:rPr lang="en-US" dirty="0">
                <a:solidFill>
                  <a:srgbClr val="FFFFFF"/>
                </a:solidFill>
              </a:rPr>
              <a:t> already brings to the table:</a:t>
            </a:r>
          </a:p>
          <a:p>
            <a:r>
              <a:rPr lang="en-US" dirty="0">
                <a:solidFill>
                  <a:srgbClr val="FFFFFF"/>
                </a:solidFill>
              </a:rPr>
              <a:t>A new and innovative way to explore our universe while staying (sort of) close to home</a:t>
            </a:r>
          </a:p>
        </p:txBody>
      </p:sp>
    </p:spTree>
    <p:extLst>
      <p:ext uri="{BB962C8B-B14F-4D97-AF65-F5344CB8AC3E}">
        <p14:creationId xmlns:p14="http://schemas.microsoft.com/office/powerpoint/2010/main" val="33547956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4755</TotalTime>
  <Words>983</Words>
  <Application>Microsoft Macintosh PowerPoint</Application>
  <PresentationFormat>Widescreen</PresentationFormat>
  <Paragraphs>83</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SPHEREx: Scanning the Skies</vt:lpstr>
      <vt:lpstr>Outline</vt:lpstr>
      <vt:lpstr>Abstract</vt:lpstr>
      <vt:lpstr>Introduction</vt:lpstr>
      <vt:lpstr>The SPHEREx Satellite</vt:lpstr>
      <vt:lpstr>What Are Quaternions?</vt:lpstr>
      <vt:lpstr>Quaternions in SPHEREx</vt:lpstr>
      <vt:lpstr>Projected Results</vt:lpstr>
      <vt:lpstr>Future Implications</vt:lpstr>
      <vt:lpstr>Acknowledgements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SPHEREx: Scanning the Skies</dc:title>
  <dc:creator>Julian Mena (Student)</dc:creator>
  <cp:lastModifiedBy>Julian Mena (Student)</cp:lastModifiedBy>
  <cp:revision>38</cp:revision>
  <dcterms:created xsi:type="dcterms:W3CDTF">2020-03-29T00:58:40Z</dcterms:created>
  <dcterms:modified xsi:type="dcterms:W3CDTF">2020-04-03T22:03:57Z</dcterms:modified>
</cp:coreProperties>
</file>